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5" r:id="rId4"/>
    <p:sldId id="259" r:id="rId5"/>
    <p:sldId id="261" r:id="rId6"/>
    <p:sldId id="269" r:id="rId7"/>
    <p:sldId id="264" r:id="rId8"/>
    <p:sldId id="260" r:id="rId9"/>
    <p:sldId id="257" r:id="rId10"/>
    <p:sldId id="263" r:id="rId11"/>
    <p:sldId id="270" r:id="rId12"/>
    <p:sldId id="266" r:id="rId1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F51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6370" autoAdjust="0"/>
  </p:normalViewPr>
  <p:slideViewPr>
    <p:cSldViewPr snapToGrid="0">
      <p:cViewPr>
        <p:scale>
          <a:sx n="100" d="100"/>
          <a:sy n="100" d="100"/>
        </p:scale>
        <p:origin x="234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22C06-F228-44BB-9B62-1C01A216EC6B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09FDD-0586-4239-BE82-CE5BD31D5D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619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955D5-468B-43DF-BE7C-8B85CD90DAB3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95C3CB-927A-486E-A32B-903233298C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244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170FD-9A44-4161-9A58-88DEA2D34138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32508-3B25-48ED-B645-0AC76A5500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695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147A0-DFF9-432B-875C-3892B1EBB2B6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6B0A8-F4EE-483F-92A0-0E8D5710EF5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346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247A3-0131-4D88-9146-9E08699C8B37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6D7B8-CCD3-48FA-BF92-170EC630E6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670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DCB5-8927-478B-AAAC-5732E89FF9F3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163BD-4FE7-47D2-B5DB-C0742BE5E8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318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0538A-112D-4148-A8E3-2A347DE42F26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28690-1CCF-43DF-930C-333DB597B4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017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6BBE2-8673-4415-93BA-E17AEEDA3200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25C30-BC8C-4BD4-9447-CC03D45E64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202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FEFF7-C301-461E-82B6-6F8FEFBB5C44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B8C40-ED0C-43C8-B82C-3DD4D43A4F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500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2DE22-EA2B-4C06-8220-BC69B2BC6AB4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05970-4F7F-4933-AF5A-536938D0D4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666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1EACB-F0A8-4E3F-AB74-07B4CE66A52C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C7174D-FCC9-4FE2-8635-28B03BB031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995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5AE72E-7216-4DE5-B4C3-1EA8ADF3A3F8}" type="datetimeFigureOut">
              <a:rPr lang="ru-RU"/>
              <a:pPr>
                <a:defRPr/>
              </a:pPr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141D5A7-6363-48D3-BDEE-142E8BA052D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6.emf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Title-block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70" y="-3834"/>
            <a:ext cx="12197739" cy="68656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3288" y="2011412"/>
            <a:ext cx="5314950" cy="3600450"/>
          </a:xfrm>
          <a:prstGeom prst="rect">
            <a:avLst/>
          </a:prstGeom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390525" y="1385888"/>
            <a:ext cx="5153025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Если максимальные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значения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амплитуд напряжений во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всём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спектре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получаются </a:t>
            </a: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меньше </a:t>
            </a: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RFS</a:t>
            </a: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(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Required Fatigue Strength)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ru-RU" altLang="ru-RU" sz="1200" dirty="0" smtClean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выбранного материала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, то вычисление ресурса не требуется. Спроектированный диск соответствует заявленной долговечности,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ru-RU" altLang="ru-RU" sz="1200" dirty="0" smtClean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но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при этом его масса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будет завышенной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,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а не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оптимальной.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buFontTx/>
              <a:buNone/>
            </a:pP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При превышении </a:t>
            </a: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RFS</a:t>
            </a: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(см. рис. 9) вычисление накопленного повреждения осуществляется с использованием обобщённой диаграммы усталости материала для вычисленной структуры случайного процесса и требуемой вероятности </a:t>
            </a:r>
            <a:r>
              <a:rPr lang="ru-RU" altLang="ru-RU" sz="1200" dirty="0" err="1" smtClean="0">
                <a:latin typeface="Tahoma" pitchFamily="34" charset="0"/>
                <a:cs typeface="Tahoma" pitchFamily="34" charset="0"/>
              </a:rPr>
              <a:t>неразрушения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колёсного диска.</a:t>
            </a:r>
          </a:p>
        </p:txBody>
      </p:sp>
      <p:sp>
        <p:nvSpPr>
          <p:cNvPr id="11268" name="TextBox 8"/>
          <p:cNvSpPr txBox="1">
            <a:spLocks noChangeArrowheads="1"/>
          </p:cNvSpPr>
          <p:nvPr/>
        </p:nvSpPr>
        <p:spPr bwMode="auto">
          <a:xfrm>
            <a:off x="5962650" y="5888038"/>
            <a:ext cx="55530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9. 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Кривая усталости сплава </a:t>
            </a:r>
            <a:r>
              <a:rPr lang="en-US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AlSi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7</a:t>
            </a:r>
            <a:r>
              <a:rPr lang="en-US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Mg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0.3</a:t>
            </a:r>
            <a:r>
              <a:rPr lang="en-US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T6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 и амплитудный спектр напряжений</a:t>
            </a:r>
            <a:r>
              <a:rPr lang="en-US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для одного из критичных сечений колесного диска</a:t>
            </a:r>
            <a:endParaRPr lang="ru-RU" altLang="ru-RU" sz="120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269" name="TextBox 9"/>
          <p:cNvSpPr txBox="1">
            <a:spLocks noChangeArrowheads="1"/>
          </p:cNvSpPr>
          <p:nvPr/>
        </p:nvSpPr>
        <p:spPr bwMode="auto">
          <a:xfrm>
            <a:off x="390525" y="4579938"/>
            <a:ext cx="505777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Как пример, максимальное повреждение, </a:t>
            </a:r>
            <a:endParaRPr lang="en-US" altLang="ru-RU" sz="1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накопленное диском за 300000 км пробега</a:t>
            </a:r>
            <a:endParaRPr lang="en-US" altLang="ru-RU" sz="1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(см. рис. 9), составит 0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.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20 (это около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1000000км пробега до возможного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появления трещины).</a:t>
            </a:r>
            <a:r>
              <a:rPr lang="en-US" altLang="ru-RU" sz="1200" dirty="0" smtClean="0">
                <a:latin typeface="Tahoma" pitchFamily="34" charset="0"/>
                <a:cs typeface="Tahoma" pitchFamily="34" charset="0"/>
              </a:rPr>
              <a:t> </a:t>
            </a:r>
            <a:endParaRPr lang="ru-RU" altLang="ru-RU" sz="12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Такой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запас прочности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также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допускает </a:t>
            </a:r>
            <a:endParaRPr lang="ru-RU" altLang="ru-RU" sz="12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дальнейшую оптимизацию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по весу.</a:t>
            </a:r>
          </a:p>
        </p:txBody>
      </p:sp>
      <p:pic>
        <p:nvPicPr>
          <p:cNvPr id="11270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5"/>
          <a:stretch>
            <a:fillRect/>
          </a:stretch>
        </p:blipFill>
        <p:spPr bwMode="auto">
          <a:xfrm>
            <a:off x="3487738" y="4227513"/>
            <a:ext cx="2630487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ятиугольник 6"/>
          <p:cNvSpPr/>
          <p:nvPr/>
        </p:nvSpPr>
        <p:spPr>
          <a:xfrm rot="10800000">
            <a:off x="5203825" y="6108700"/>
            <a:ext cx="942975" cy="209550"/>
          </a:xfrm>
          <a:prstGeom prst="homePlate">
            <a:avLst/>
          </a:prstGeom>
          <a:solidFill>
            <a:schemeClr val="bg1"/>
          </a:solidFill>
          <a:ln>
            <a:solidFill>
              <a:srgbClr val="273F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72" name="TextBox 9"/>
          <p:cNvSpPr txBox="1">
            <a:spLocks noChangeArrowheads="1"/>
          </p:cNvSpPr>
          <p:nvPr/>
        </p:nvSpPr>
        <p:spPr bwMode="auto">
          <a:xfrm>
            <a:off x="5283506" y="6063624"/>
            <a:ext cx="1077912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ru-RU" sz="9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N</a:t>
            </a:r>
            <a:r>
              <a:rPr lang="en-US" altLang="ru-RU" sz="900" b="1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ode </a:t>
            </a:r>
            <a:r>
              <a:rPr lang="en-US" altLang="ru-RU" sz="9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21829</a:t>
            </a:r>
            <a:endParaRPr lang="ru-RU" altLang="ru-RU" sz="900" b="1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1274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662984"/>
              </p:ext>
            </p:extLst>
          </p:nvPr>
        </p:nvGraphicFramePr>
        <p:xfrm>
          <a:off x="9677400" y="3603625"/>
          <a:ext cx="1473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2" name="Уравнение" r:id="rId6" imgW="1218671" imgH="444307" progId="Equation.3">
                  <p:embed/>
                </p:oleObj>
              </mc:Choice>
              <mc:Fallback>
                <p:oleObj name="Уравнение" r:id="rId6" imgW="1218671" imgH="444307" progId="Equation.3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7400" y="3603625"/>
                        <a:ext cx="1473200" cy="4699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38270"/>
          <a:stretch/>
        </p:blipFill>
        <p:spPr>
          <a:xfrm>
            <a:off x="1082" y="1"/>
            <a:ext cx="12193777" cy="6864824"/>
          </a:xfrm>
          <a:prstGeom prst="rect">
            <a:avLst/>
          </a:prstGeom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73104" y="4057902"/>
            <a:ext cx="593785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 рисунке 10  изображены </a:t>
            </a:r>
            <a:r>
              <a:rPr lang="ru-RU" altLang="ru-RU" sz="1200" b="1" dirty="0">
                <a:latin typeface="Tahoma" pitchFamily="34" charset="0"/>
                <a:cs typeface="Tahoma" pitchFamily="34" charset="0"/>
              </a:rPr>
              <a:t>амплитудные спектры напряжений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для двух мест алюминиевого колесного диска, полученные после статистической обработки результатов натурных испытании автомобиля. 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Точками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показаны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результаты испытаний </a:t>
            </a:r>
            <a:r>
              <a:rPr lang="ru-RU" altLang="ru-RU" sz="1200" b="1" dirty="0">
                <a:latin typeface="Tahoma" pitchFamily="34" charset="0"/>
                <a:cs typeface="Tahoma" pitchFamily="34" charset="0"/>
              </a:rPr>
              <a:t>лабораторных образцов. 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За разрушение образца принимался момент образования усталостной трещины длинной 0.7мм. Программа испытаний была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составлена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так, что после 10</a:t>
            </a:r>
            <a:r>
              <a:rPr lang="en-US" altLang="ru-RU" sz="1200" baseline="30000" dirty="0">
                <a:latin typeface="Tahoma" pitchFamily="34" charset="0"/>
                <a:cs typeface="Tahoma" pitchFamily="34" charset="0"/>
              </a:rPr>
              <a:t>7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циклов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гарантированно выдерживались 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определенные амплитудным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спектром параметры такие,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как СКО и структура случайного процесса (т.е. если образец разрушался после 10</a:t>
            </a:r>
            <a:r>
              <a:rPr lang="ru-RU" altLang="ru-RU" sz="1200" baseline="30000" dirty="0">
                <a:latin typeface="Tahoma" pitchFamily="34" charset="0"/>
                <a:cs typeface="Tahoma" pitchFamily="34" charset="0"/>
              </a:rPr>
              <a:t>7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циклов,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то это означает,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619068" y="4057205"/>
            <a:ext cx="5467713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что разрушение произошло от действия требуемого случайного процесса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).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Вертикальные линии на рисунках показывают полученные при помощи разработанной методики границы расчетной долговечности для заданной вероятности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неразрушения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На этапе эскизного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проектирования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достаточно выполнить только один расчет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 вероятность разрушение меньше 10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%. </a:t>
            </a:r>
            <a:endParaRPr lang="ru-RU" altLang="ru-RU" sz="1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1082" y="3637149"/>
            <a:ext cx="1219091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</a:t>
            </a:r>
            <a:r>
              <a:rPr lang="ru-RU" altLang="ru-RU" sz="1000" b="1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10. </a:t>
            </a:r>
            <a:r>
              <a:rPr lang="ru-RU" altLang="ru-RU" sz="1000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Амплитудные спектры напряжений, результаты усталостных испытаний и </a:t>
            </a:r>
            <a:r>
              <a:rPr lang="ru-RU" altLang="ru-RU" sz="10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результаты расчета</a:t>
            </a:r>
            <a:endParaRPr lang="ru-RU" altLang="ru-RU" sz="12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579" y="1355665"/>
            <a:ext cx="3719822" cy="21838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891" y="1272718"/>
            <a:ext cx="3865245" cy="229602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51554" y="1514475"/>
            <a:ext cx="8286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RMS = 44MPa</a:t>
            </a:r>
          </a:p>
          <a:p>
            <a:pPr algn="ctr"/>
            <a:r>
              <a:rPr lang="en-US" sz="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= 0.9</a:t>
            </a:r>
            <a:endParaRPr lang="ru-RU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32885" y="1460971"/>
            <a:ext cx="8286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RMS = 36MPa</a:t>
            </a:r>
          </a:p>
          <a:p>
            <a:pPr algn="ctr"/>
            <a:r>
              <a:rPr lang="en-US" sz="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= 0.9</a:t>
            </a:r>
            <a:endParaRPr lang="ru-RU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2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5"/>
          <p:cNvSpPr txBox="1">
            <a:spLocks noChangeArrowheads="1"/>
          </p:cNvSpPr>
          <p:nvPr/>
        </p:nvSpPr>
        <p:spPr bwMode="auto">
          <a:xfrm>
            <a:off x="506413" y="5561013"/>
            <a:ext cx="9190037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1100" b="1">
                <a:solidFill>
                  <a:srgbClr val="C0C0C0"/>
                </a:solidFill>
                <a:latin typeface="Tahoma" pitchFamily="34" charset="0"/>
                <a:cs typeface="Tahoma" pitchFamily="34" charset="0"/>
              </a:rPr>
              <a:t>Disclaimer</a:t>
            </a:r>
            <a:endParaRPr lang="ru-RU" altLang="ru-RU" sz="1100" b="1">
              <a:solidFill>
                <a:srgbClr val="C0C0C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ru-RU" altLang="ru-RU" sz="1000">
                <a:solidFill>
                  <a:srgbClr val="C0C0C0"/>
                </a:solidFill>
                <a:latin typeface="Tahoma" pitchFamily="34" charset="0"/>
                <a:cs typeface="Tahoma" pitchFamily="34" charset="0"/>
              </a:rPr>
              <a:t>Презентация носит рекламный характер, не является научной публикацией и содержит незначительные ошибки, связанные с работой профессиональных дизайнеров, которые для придания большей наглядности изображениям пошли по пути упрощения диаграмм и графиков.</a:t>
            </a:r>
          </a:p>
        </p:txBody>
      </p:sp>
      <p:sp>
        <p:nvSpPr>
          <p:cNvPr id="12293" name="TextBox 2"/>
          <p:cNvSpPr txBox="1">
            <a:spLocks noChangeArrowheads="1"/>
          </p:cNvSpPr>
          <p:nvPr/>
        </p:nvSpPr>
        <p:spPr bwMode="auto">
          <a:xfrm>
            <a:off x="506413" y="4268788"/>
            <a:ext cx="3846512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12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anton.shleykher@progresstech.ru</a:t>
            </a:r>
            <a:endParaRPr lang="ru-RU" altLang="ru-RU" sz="12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4" name="TextBox 10"/>
          <p:cNvSpPr txBox="1">
            <a:spLocks noChangeArrowheads="1"/>
          </p:cNvSpPr>
          <p:nvPr/>
        </p:nvSpPr>
        <p:spPr bwMode="auto">
          <a:xfrm>
            <a:off x="506413" y="3179763"/>
            <a:ext cx="52943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Появились </a:t>
            </a:r>
            <a: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вопросы о </a:t>
            </a:r>
            <a:r>
              <a:rPr lang="en-US" altLang="ru-RU" sz="1200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WheelFatigue</a:t>
            </a:r>
            <a: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? </a:t>
            </a:r>
            <a:b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Хотели бы узнать больше о программе и её возможностях? </a:t>
            </a:r>
            <a:br>
              <a:rPr lang="ru-RU" altLang="ru-RU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12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Свяжитесь с нами:</a:t>
            </a:r>
            <a:endParaRPr lang="ru-RU" altLang="ru-RU" sz="12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536575" y="3921125"/>
            <a:ext cx="8797925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Основное отличие заключается в отказе от использования кривых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Гасснера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(</a:t>
            </a:r>
            <a:r>
              <a:rPr lang="en-US" altLang="ru-RU" sz="1200" dirty="0" err="1">
                <a:latin typeface="Tahoma" pitchFamily="34" charset="0"/>
                <a:cs typeface="Tahoma" pitchFamily="34" charset="0"/>
              </a:rPr>
              <a:t>Gassner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-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curve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)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 поправочных коэффициентов для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пересчёта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кривой усталости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Велера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(</a:t>
            </a:r>
            <a:r>
              <a:rPr lang="en-US" altLang="ru-RU" sz="1200" dirty="0" err="1">
                <a:latin typeface="Tahoma" pitchFamily="34" charset="0"/>
                <a:cs typeface="Tahoma" pitchFamily="34" charset="0"/>
              </a:rPr>
              <a:t>Woehler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-curve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) в пользу обобщённых диаграмм усталости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,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позволяющих определять предельное состояние материала при гармоническом, случайном, полигармоническом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/>
            </a:r>
            <a:br>
              <a:rPr lang="en-US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 близкими частотами и смешанном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нагружениях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с заданной вероятностью </a:t>
            </a:r>
            <a:r>
              <a:rPr lang="ru-RU" altLang="ru-RU" sz="1200" dirty="0" err="1" smtClean="0">
                <a:latin typeface="Tahoma" pitchFamily="34" charset="0"/>
                <a:cs typeface="Tahoma" pitchFamily="34" charset="0"/>
              </a:rPr>
              <a:t>неразрушения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полностью отказаться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/>
            </a:r>
            <a:br>
              <a:rPr lang="en-US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от сложных методов схематизации и упрощения случайных процессов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колёсных дисков.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buFontTx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Учёт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асимметрии процесса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(mean stress effect)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также был изменён и осуществляется в соответствие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 методикой, разработанной в КБ им. Макеева для алюминиевых сплавов.</a:t>
            </a:r>
          </a:p>
        </p:txBody>
      </p:sp>
      <p:sp>
        <p:nvSpPr>
          <p:cNvPr id="3076" name="TextBox 8"/>
          <p:cNvSpPr txBox="1">
            <a:spLocks noChangeArrowheads="1"/>
          </p:cNvSpPr>
          <p:nvPr/>
        </p:nvSpPr>
        <p:spPr bwMode="auto">
          <a:xfrm>
            <a:off x="5643563" y="1298575"/>
            <a:ext cx="6159500" cy="238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Метод </a:t>
            </a:r>
            <a:r>
              <a:rPr lang="ru-RU" altLang="ru-RU" sz="1200" b="1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базируется </a:t>
            </a: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на подходе, разработанном институтом </a:t>
            </a:r>
            <a:b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Фраунгофера</a:t>
            </a: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altLang="ru-RU" sz="1200" b="1" dirty="0" err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Fraunhofer</a:t>
            </a: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 LBF</a:t>
            </a:r>
            <a:r>
              <a:rPr lang="ru-RU" altLang="ru-RU" sz="1200" b="1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) </a:t>
            </a: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и известном как технология ZWARP.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 сегодняшний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день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 эта технология является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наиболее современной для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прогнозирования усталостной долговечности стальных и алюминиевых колёсных дисков. 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Предлагаемый подход </a:t>
            </a:r>
            <a:r>
              <a:rPr lang="ru-RU" altLang="ru-RU" sz="1200" b="1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адаптирует </a:t>
            </a:r>
            <a:r>
              <a:rPr lang="en-US" altLang="ru-RU" sz="1200" b="1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ZWARP </a:t>
            </a:r>
            <a:r>
              <a:rPr lang="ru-RU" altLang="ru-RU" sz="1200" b="1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технологию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 </a:t>
            </a:r>
            <a:br>
              <a:rPr lang="ru-RU" altLang="ru-RU" sz="1200" dirty="0" smtClean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под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отечественные алюминиевые сплавы и правила проведения усталостных испытаний лабораторных образцов, принятые ранее в Советском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Союзе.</a:t>
            </a:r>
            <a:endParaRPr lang="ru-RU" altLang="ru-RU" sz="10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368300" y="1158723"/>
            <a:ext cx="11252200" cy="221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ts val="60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Процесс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автомобильного колеса носит случайный характер, и в этом процессе принято выделять два основных нагружающих спектра:</a:t>
            </a:r>
          </a:p>
          <a:p>
            <a:pPr>
              <a:lnSpc>
                <a:spcPct val="130000"/>
              </a:lnSpc>
              <a:spcBef>
                <a:spcPts val="400"/>
              </a:spcBef>
              <a:buFontTx/>
              <a:buNone/>
            </a:pP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Straight Driving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– движение по прямой, но с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учётом кратковременного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отклонения автомобиля от прямолинейного движения (перестроение между полосами, обгон, уклонение от препятствий на дороге).  В этот спектр также включают случаи </a:t>
            </a:r>
            <a:r>
              <a:rPr lang="ru-RU" altLang="ru-RU" sz="1200" dirty="0" err="1" smtClean="0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связанные с возникновением вертикальной перегрузки, например из-за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резкого торможения или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наезда на препятствие, которое не приводит к мгновенному разрушению колеса. </a:t>
            </a:r>
          </a:p>
          <a:p>
            <a:pPr>
              <a:lnSpc>
                <a:spcPct val="130000"/>
              </a:lnSpc>
              <a:spcBef>
                <a:spcPts val="400"/>
              </a:spcBef>
              <a:buFont typeface="Arial" charset="0"/>
              <a:buNone/>
            </a:pP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Cornering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–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продолжительное движение по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дуговой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траектории, характеризующееся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появлением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боковой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силы,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сопоставимой по величине с вертикальной, например, при динамичном прохождение поворотов.</a:t>
            </a:r>
          </a:p>
          <a:p>
            <a:pPr>
              <a:lnSpc>
                <a:spcPct val="130000"/>
              </a:lnSpc>
              <a:spcBef>
                <a:spcPts val="40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В отдельный случай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выделяют </a:t>
            </a: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Static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–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прямолинейное </a:t>
            </a:r>
          </a:p>
          <a:p>
            <a:pPr>
              <a:lnSpc>
                <a:spcPct val="130000"/>
              </a:lnSpc>
              <a:spcBef>
                <a:spcPts val="40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движение груженного автомобиля по ровной дороге с постоянной скоростью.</a:t>
            </a:r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368300" y="3602038"/>
            <a:ext cx="6111875" cy="2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Если знать основные характеристики этих спектров применительно к конкретному типу автомобиля,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то,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комбинируя продолжительность их действия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,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можно почти точно задать ожидаемый случайный процесс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колеса при реальной эксплуатации такого автомобиля. </a:t>
            </a:r>
          </a:p>
          <a:p>
            <a:pPr>
              <a:lnSpc>
                <a:spcPct val="130000"/>
              </a:lnSpc>
              <a:spcBef>
                <a:spcPts val="60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Каждый из спектров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по разному нагружает колеса,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а получаемый в результате отклик в виде амплитудного спектра изменения напряжений в диске будет иметь свой характерный вид (см. рис. 1). Эта особенность позволяет предсказывать полную циклограмму усталостного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колёсного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диска, вычислив всего несколько контрольных значений. Обычно для этого выбирают самые маловероятные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расчётные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случаи, у которых одна из переменных, например горизонтальная или вертикальная составляющая нагрузки, будет максимальна.</a:t>
            </a:r>
            <a:endParaRPr lang="ru-RU" altLang="ru-RU" sz="1800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1" name="TextBox 11"/>
          <p:cNvSpPr txBox="1">
            <a:spLocks noChangeArrowheads="1"/>
          </p:cNvSpPr>
          <p:nvPr/>
        </p:nvSpPr>
        <p:spPr bwMode="auto">
          <a:xfrm>
            <a:off x="6683375" y="6257925"/>
            <a:ext cx="53054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1. </a:t>
            </a:r>
            <a:r>
              <a:rPr lang="ru-RU" altLang="ru-RU" sz="10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Случайный процесс изменения напряжений в элементе </a:t>
            </a:r>
            <a:r>
              <a:rPr lang="ru-RU" altLang="ru-RU" sz="1000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колёсного </a:t>
            </a:r>
            <a:r>
              <a:rPr lang="ru-RU" altLang="ru-RU" sz="10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диска</a:t>
            </a:r>
            <a:endParaRPr lang="ru-RU" altLang="ru-RU" sz="12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4298850" y="4632023"/>
            <a:ext cx="38750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Расчёт долговечности колёсного диска начинается с получения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его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отклика на три типа динамического воздействия,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формирующих спектр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4289325" y="1165381"/>
            <a:ext cx="76646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Программа </a:t>
            </a:r>
            <a:r>
              <a:rPr lang="en-US" altLang="ru-RU" sz="1200" b="1" dirty="0" err="1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WheelFatigue</a:t>
            </a:r>
            <a:r>
              <a:rPr lang="en-US" altLang="ru-RU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позволяет вычисл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я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ть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долговечность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колёсных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дисков,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была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разработана на основе программы </a:t>
            </a:r>
            <a:r>
              <a:rPr lang="en-US" altLang="ru-RU" sz="1200" dirty="0" err="1">
                <a:latin typeface="Tahoma" pitchFamily="34" charset="0"/>
                <a:cs typeface="Tahoma" pitchFamily="34" charset="0"/>
              </a:rPr>
              <a:t>WheelStrength.LBF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института Фраунгофера и имеет схожий с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ней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интерфейс. </a:t>
            </a:r>
            <a:endParaRPr lang="ru-RU" altLang="ru-RU" sz="1200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endParaRPr lang="ru-RU" altLang="ru-RU" sz="12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Поддерживаются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конечно-элементные модели, созданные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в среде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ANSYS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и </a:t>
            </a:r>
            <a:r>
              <a:rPr lang="en-US" altLang="ru-RU" sz="1200" dirty="0" err="1" smtClean="0">
                <a:latin typeface="Tahoma" pitchFamily="34" charset="0"/>
                <a:cs typeface="Tahoma" pitchFamily="34" charset="0"/>
              </a:rPr>
              <a:t>MSC.Patran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.</a:t>
            </a:r>
            <a:endParaRPr lang="ru-RU" altLang="ru-RU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125" name="Rectangle 9"/>
          <p:cNvSpPr>
            <a:spLocks noChangeArrowheads="1"/>
          </p:cNvSpPr>
          <p:nvPr/>
        </p:nvSpPr>
        <p:spPr bwMode="auto">
          <a:xfrm>
            <a:off x="4289325" y="2690019"/>
            <a:ext cx="3789362" cy="147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Работа с программой начинается с указания местоположения на компьютере конечно-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элементой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модели, сохраненной в формате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.</a:t>
            </a:r>
            <a:r>
              <a:rPr lang="en-US" altLang="ru-RU" sz="1200" dirty="0" err="1">
                <a:latin typeface="Tahoma" pitchFamily="34" charset="0"/>
                <a:cs typeface="Tahoma" pitchFamily="34" charset="0"/>
              </a:rPr>
              <a:t>bdf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, если для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её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создания использовался </a:t>
            </a:r>
            <a:r>
              <a:rPr lang="en-US" altLang="ru-RU" sz="1200" dirty="0" err="1">
                <a:latin typeface="Tahoma" pitchFamily="34" charset="0"/>
                <a:cs typeface="Tahoma" pitchFamily="34" charset="0"/>
              </a:rPr>
              <a:t>MSC.Patran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,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или </a:t>
            </a:r>
            <a:r>
              <a:rPr lang="en-US" altLang="ru-RU" sz="1200" dirty="0" smtClean="0">
                <a:latin typeface="Tahoma" pitchFamily="34" charset="0"/>
                <a:cs typeface="Tahoma" pitchFamily="34" charset="0"/>
              </a:rPr>
              <a:t>.</a:t>
            </a:r>
            <a:r>
              <a:rPr lang="en-US" altLang="ru-RU" sz="1200" dirty="0" err="1" smtClean="0">
                <a:latin typeface="Tahoma" pitchFamily="34" charset="0"/>
                <a:cs typeface="Tahoma" pitchFamily="34" charset="0"/>
              </a:rPr>
              <a:t>cdb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если использовался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ANSYS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126" name="TextBox 11"/>
          <p:cNvSpPr txBox="1">
            <a:spLocks noChangeArrowheads="1"/>
          </p:cNvSpPr>
          <p:nvPr/>
        </p:nvSpPr>
        <p:spPr bwMode="auto">
          <a:xfrm>
            <a:off x="633311" y="6563659"/>
            <a:ext cx="27828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2. </a:t>
            </a:r>
            <a:r>
              <a:rPr lang="ru-RU" altLang="ru-RU" sz="10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Последовательность анализа</a:t>
            </a:r>
            <a:endParaRPr lang="ru-RU" altLang="ru-RU" sz="12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262" y="1165381"/>
            <a:ext cx="3709585" cy="53982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8"/>
          <p:cNvSpPr txBox="1">
            <a:spLocks noChangeArrowheads="1"/>
          </p:cNvSpPr>
          <p:nvPr/>
        </p:nvSpPr>
        <p:spPr bwMode="auto">
          <a:xfrm>
            <a:off x="4156075" y="1370013"/>
            <a:ext cx="4370388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Нагружение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конечно-элементной модели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осуществляется автоматически в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соответстви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/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 заданным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расчётным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случаем (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static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,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endParaRPr lang="ru-RU" altLang="ru-RU" sz="1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1200" dirty="0">
                <a:latin typeface="Tahoma" pitchFamily="34" charset="0"/>
                <a:cs typeface="Tahoma" pitchFamily="34" charset="0"/>
              </a:rPr>
              <a:t>cornering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или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straight driving)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,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выбранным</a:t>
            </a:r>
            <a:br>
              <a:rPr lang="ru-RU" altLang="ru-RU" sz="1200" dirty="0" smtClean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типом шины и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давлением в ней.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1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Для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применения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расчётного случая к конкретной модели необходимо задать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ось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вращения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 четыре базовых узла, определяющих место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приложения и направление </a:t>
            </a:r>
            <a:endParaRPr lang="en-US" altLang="ru-RU" sz="1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действия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нагрузки (см. рис.3).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1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Вычисление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напряжений будет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производиться </a:t>
            </a:r>
            <a:endParaRPr lang="ru-RU" altLang="ru-RU" sz="1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 шагом 2 градуса по углу поворота,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т.е. 180 решений на один оборот колеса с целью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исключить пропуск пиковых значений.</a:t>
            </a:r>
          </a:p>
        </p:txBody>
      </p:sp>
      <p:sp>
        <p:nvSpPr>
          <p:cNvPr id="6148" name="TextBox 11"/>
          <p:cNvSpPr txBox="1">
            <a:spLocks noChangeArrowheads="1"/>
          </p:cNvSpPr>
          <p:nvPr/>
        </p:nvSpPr>
        <p:spPr bwMode="auto">
          <a:xfrm>
            <a:off x="8609806" y="6286158"/>
            <a:ext cx="28082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3. </a:t>
            </a:r>
            <a:r>
              <a:rPr lang="ru-RU" altLang="ru-RU" sz="1000" dirty="0" err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Нагружение</a:t>
            </a:r>
            <a:r>
              <a:rPr lang="ru-RU" altLang="ru-RU" sz="10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 модели</a:t>
            </a:r>
            <a:endParaRPr lang="ru-RU" altLang="ru-RU" sz="12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963" y="2841625"/>
            <a:ext cx="3355975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Box 6"/>
          <p:cNvSpPr txBox="1">
            <a:spLocks noChangeArrowheads="1"/>
          </p:cNvSpPr>
          <p:nvPr/>
        </p:nvSpPr>
        <p:spPr bwMode="auto">
          <a:xfrm>
            <a:off x="4156075" y="5770563"/>
            <a:ext cx="5410200" cy="60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Расчёт осуществляется решателями </a:t>
            </a:r>
            <a:r>
              <a:rPr lang="en-US" altLang="ru-RU" sz="1200" dirty="0" smtClean="0">
                <a:latin typeface="Tahoma" pitchFamily="34" charset="0"/>
                <a:cs typeface="Tahoma" pitchFamily="34" charset="0"/>
              </a:rPr>
              <a:t>MAPDL (ANSYS)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или</a:t>
            </a:r>
            <a:r>
              <a:rPr lang="en-US" altLang="ru-RU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ru-RU" sz="1200" dirty="0" err="1" smtClean="0">
                <a:latin typeface="Tahoma" pitchFamily="34" charset="0"/>
                <a:cs typeface="Tahoma" pitchFamily="34" charset="0"/>
              </a:rPr>
              <a:t>MSC.Nastran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.</a:t>
            </a:r>
            <a:endParaRPr lang="en-US" altLang="ru-RU" sz="12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2608263"/>
            <a:ext cx="241300" cy="2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63" y="2239963"/>
            <a:ext cx="2895600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11"/>
          <p:cNvSpPr txBox="1">
            <a:spLocks noChangeArrowheads="1"/>
          </p:cNvSpPr>
          <p:nvPr/>
        </p:nvSpPr>
        <p:spPr bwMode="auto">
          <a:xfrm>
            <a:off x="2324100" y="5132388"/>
            <a:ext cx="24368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4. 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Деформация диска </a:t>
            </a:r>
            <a:endParaRPr lang="ru-RU" altLang="ru-RU" sz="120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174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2286000"/>
            <a:ext cx="2733675" cy="273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Box 11"/>
          <p:cNvSpPr txBox="1">
            <a:spLocks noChangeArrowheads="1"/>
          </p:cNvSpPr>
          <p:nvPr/>
        </p:nvSpPr>
        <p:spPr bwMode="auto">
          <a:xfrm>
            <a:off x="6630988" y="5132388"/>
            <a:ext cx="29924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5. 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Максимальные главные напряжения</a:t>
            </a:r>
            <a:endParaRPr lang="ru-RU" altLang="ru-RU" sz="120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176" name="TextBox 11"/>
          <p:cNvSpPr txBox="1">
            <a:spLocks noChangeArrowheads="1"/>
          </p:cNvSpPr>
          <p:nvPr/>
        </p:nvSpPr>
        <p:spPr bwMode="auto">
          <a:xfrm>
            <a:off x="1362075" y="2608263"/>
            <a:ext cx="10414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 b="1">
                <a:latin typeface="Tahoma" pitchFamily="34" charset="0"/>
                <a:cs typeface="Tahoma" pitchFamily="34" charset="0"/>
              </a:rPr>
              <a:t>1.</a:t>
            </a:r>
            <a:r>
              <a:rPr lang="en-US" altLang="ru-RU" sz="800" b="1">
                <a:latin typeface="Tahoma" pitchFamily="34" charset="0"/>
                <a:cs typeface="Tahoma" pitchFamily="34" charset="0"/>
              </a:rPr>
              <a:t>689   </a:t>
            </a:r>
            <a:r>
              <a:rPr lang="ru-RU" altLang="ru-RU" sz="800" b="1">
                <a:latin typeface="Tahoma" pitchFamily="34" charset="0"/>
                <a:cs typeface="Tahoma" pitchFamily="34" charset="0"/>
              </a:rPr>
              <a:t>мм</a:t>
            </a:r>
            <a:endParaRPr lang="en-US" altLang="ru-RU" sz="800" b="1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en-US" altLang="ru-RU" sz="800">
                <a:latin typeface="Tahoma" pitchFamily="34" charset="0"/>
                <a:cs typeface="Tahoma" pitchFamily="34" charset="0"/>
              </a:rPr>
              <a:t>1</a:t>
            </a:r>
            <a:r>
              <a:rPr lang="ru-RU" altLang="ru-RU" sz="800">
                <a:latin typeface="Tahoma" pitchFamily="34" charset="0"/>
                <a:cs typeface="Tahoma" pitchFamily="34" charset="0"/>
              </a:rPr>
              <a:t>.</a:t>
            </a:r>
            <a:r>
              <a:rPr lang="en-US" altLang="ru-RU" sz="800">
                <a:latin typeface="Tahoma" pitchFamily="34" charset="0"/>
                <a:cs typeface="Tahoma" pitchFamily="34" charset="0"/>
              </a:rPr>
              <a:t>568</a:t>
            </a:r>
            <a:endParaRPr lang="ru-RU" altLang="ru-RU" sz="80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en-US" altLang="ru-RU" sz="800">
                <a:latin typeface="Tahoma" pitchFamily="34" charset="0"/>
                <a:cs typeface="Tahoma" pitchFamily="34" charset="0"/>
              </a:rPr>
              <a:t>1</a:t>
            </a:r>
            <a:r>
              <a:rPr lang="ru-RU" altLang="ru-RU" sz="800">
                <a:latin typeface="Tahoma" pitchFamily="34" charset="0"/>
                <a:cs typeface="Tahoma" pitchFamily="34" charset="0"/>
              </a:rPr>
              <a:t>.</a:t>
            </a:r>
            <a:r>
              <a:rPr lang="en-US" altLang="ru-RU" sz="800">
                <a:latin typeface="Tahoma" pitchFamily="34" charset="0"/>
                <a:cs typeface="Tahoma" pitchFamily="34" charset="0"/>
              </a:rPr>
              <a:t>447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en-US" altLang="ru-RU" sz="800">
                <a:latin typeface="Tahoma" pitchFamily="34" charset="0"/>
                <a:cs typeface="Tahoma" pitchFamily="34" charset="0"/>
              </a:rPr>
              <a:t>1</a:t>
            </a:r>
            <a:r>
              <a:rPr lang="ru-RU" altLang="ru-RU" sz="800">
                <a:latin typeface="Tahoma" pitchFamily="34" charset="0"/>
                <a:cs typeface="Tahoma" pitchFamily="34" charset="0"/>
              </a:rPr>
              <a:t>.</a:t>
            </a:r>
            <a:r>
              <a:rPr lang="en-US" altLang="ru-RU" sz="800">
                <a:latin typeface="Tahoma" pitchFamily="34" charset="0"/>
                <a:cs typeface="Tahoma" pitchFamily="34" charset="0"/>
              </a:rPr>
              <a:t>327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en-US" altLang="ru-RU" sz="800">
                <a:latin typeface="Tahoma" pitchFamily="34" charset="0"/>
                <a:cs typeface="Tahoma" pitchFamily="34" charset="0"/>
              </a:rPr>
              <a:t>1</a:t>
            </a:r>
            <a:r>
              <a:rPr lang="ru-RU" altLang="ru-RU" sz="800">
                <a:latin typeface="Tahoma" pitchFamily="34" charset="0"/>
                <a:cs typeface="Tahoma" pitchFamily="34" charset="0"/>
              </a:rPr>
              <a:t>.</a:t>
            </a:r>
            <a:r>
              <a:rPr lang="en-US" altLang="ru-RU" sz="800">
                <a:latin typeface="Tahoma" pitchFamily="34" charset="0"/>
                <a:cs typeface="Tahoma" pitchFamily="34" charset="0"/>
              </a:rPr>
              <a:t>206</a:t>
            </a:r>
            <a:endParaRPr lang="ru-RU" altLang="ru-RU" sz="80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1.085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0.965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0.844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0.723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0.603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0.482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0.361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0.241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0.120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 b="1">
                <a:latin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7177" name="TextBox 11"/>
          <p:cNvSpPr txBox="1">
            <a:spLocks noChangeArrowheads="1"/>
          </p:cNvSpPr>
          <p:nvPr/>
        </p:nvSpPr>
        <p:spPr bwMode="auto">
          <a:xfrm>
            <a:off x="10153650" y="2608263"/>
            <a:ext cx="860425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 b="1">
                <a:latin typeface="Tahoma" pitchFamily="34" charset="0"/>
                <a:cs typeface="Tahoma" pitchFamily="34" charset="0"/>
              </a:rPr>
              <a:t>92  МПа</a:t>
            </a:r>
            <a:endParaRPr lang="en-US" altLang="ru-RU" sz="800" b="1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85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79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72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65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59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52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46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39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33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26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19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13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>
                <a:latin typeface="Tahoma" pitchFamily="34" charset="0"/>
                <a:cs typeface="Tahoma" pitchFamily="34" charset="0"/>
              </a:rPr>
              <a:t>6</a:t>
            </a:r>
          </a:p>
          <a:p>
            <a:pPr eaLnBrk="1" hangingPunct="1">
              <a:lnSpc>
                <a:spcPct val="127000"/>
              </a:lnSpc>
              <a:spcBef>
                <a:spcPct val="0"/>
              </a:spcBef>
              <a:buFontTx/>
              <a:buNone/>
            </a:pPr>
            <a:r>
              <a:rPr lang="ru-RU" altLang="ru-RU" sz="800" b="1">
                <a:latin typeface="Tahoma" pitchFamily="34" charset="0"/>
                <a:cs typeface="Tahoma" pitchFamily="34" charset="0"/>
              </a:rPr>
              <a:t>0</a:t>
            </a:r>
          </a:p>
        </p:txBody>
      </p:sp>
      <p:pic>
        <p:nvPicPr>
          <p:cNvPr id="7178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950" y="2593975"/>
            <a:ext cx="211138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Rectangle 9"/>
          <p:cNvSpPr>
            <a:spLocks noChangeArrowheads="1"/>
          </p:cNvSpPr>
          <p:nvPr/>
        </p:nvSpPr>
        <p:spPr bwMode="auto">
          <a:xfrm>
            <a:off x="804863" y="1563688"/>
            <a:ext cx="1058227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Расчётный случай </a:t>
            </a: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Cornering</a:t>
            </a:r>
            <a:endParaRPr lang="ru-RU" altLang="ru-RU" sz="1200" b="1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endParaRPr lang="ru-RU" altLang="ru-RU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749151" y="6268762"/>
            <a:ext cx="10582275" cy="562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000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Анимация запускается автоматически в режиме просмотра презентации.</a:t>
            </a:r>
            <a:endParaRPr lang="ru-RU" altLang="ru-RU" sz="10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endParaRPr lang="ru-RU" altLang="ru-RU" sz="12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2513" y="1943824"/>
            <a:ext cx="4144962" cy="4171447"/>
          </a:xfrm>
          <a:prstGeom prst="rect">
            <a:avLst/>
          </a:prstGeom>
        </p:spPr>
      </p:pic>
      <p:sp>
        <p:nvSpPr>
          <p:cNvPr id="8199" name="TextBox 9"/>
          <p:cNvSpPr txBox="1">
            <a:spLocks noChangeArrowheads="1"/>
          </p:cNvSpPr>
          <p:nvPr/>
        </p:nvSpPr>
        <p:spPr bwMode="auto">
          <a:xfrm>
            <a:off x="3741738" y="1473200"/>
            <a:ext cx="3976687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Анимированные изолинии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максимальных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напряжений при вращении колеса недостаточно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наглядно демонстрируют места опасные с усталостной точки зрения (т.е. места возможного зарождения усталостной трещины раньше заявленной долговечности, см. рис. 6).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n-US" altLang="ru-RU" sz="12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Для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быстрого выявления таких мест </a:t>
            </a:r>
            <a:endParaRPr lang="ru-RU" altLang="ru-RU" sz="12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осуществляется переход к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амплитудам максимальных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напряжений, и сравнение их </a:t>
            </a:r>
            <a:br>
              <a:rPr lang="ru-RU" altLang="ru-RU" sz="1200" dirty="0" smtClean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с параметром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RFS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8200" name="TextBox 9"/>
          <p:cNvSpPr txBox="1">
            <a:spLocks noChangeArrowheads="1"/>
          </p:cNvSpPr>
          <p:nvPr/>
        </p:nvSpPr>
        <p:spPr bwMode="auto">
          <a:xfrm>
            <a:off x="10423525" y="1930400"/>
            <a:ext cx="112395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Вид </a:t>
            </a:r>
            <a:r>
              <a:rPr lang="ru-RU" altLang="ru-RU" sz="1200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сзади</a:t>
            </a:r>
            <a:endParaRPr lang="ru-RU" altLang="ru-RU" sz="12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201" name="TextBox 9"/>
          <p:cNvSpPr txBox="1">
            <a:spLocks noChangeArrowheads="1"/>
          </p:cNvSpPr>
          <p:nvPr/>
        </p:nvSpPr>
        <p:spPr bwMode="auto">
          <a:xfrm>
            <a:off x="7488028" y="1911535"/>
            <a:ext cx="112395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Вид </a:t>
            </a:r>
            <a:r>
              <a:rPr lang="ru-RU" altLang="ru-RU" sz="1200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спереди</a:t>
            </a:r>
            <a:endParaRPr lang="ru-RU" altLang="ru-RU" sz="12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202" name="TextBox 9"/>
          <p:cNvSpPr txBox="1">
            <a:spLocks noChangeArrowheads="1"/>
          </p:cNvSpPr>
          <p:nvPr/>
        </p:nvSpPr>
        <p:spPr bwMode="auto">
          <a:xfrm>
            <a:off x="8850313" y="1411288"/>
            <a:ext cx="11239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ru-RU" sz="12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RFS = </a:t>
            </a:r>
            <a:r>
              <a:rPr lang="en-US" altLang="ru-RU" sz="1200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60</a:t>
            </a:r>
            <a:r>
              <a:rPr lang="ru-RU" altLang="ru-RU" sz="1200" dirty="0" smtClean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МПа</a:t>
            </a:r>
            <a:endParaRPr lang="ru-RU" altLang="ru-RU" sz="12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203" name="Рисунок 33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" b="3580"/>
          <a:stretch/>
        </p:blipFill>
        <p:spPr bwMode="auto">
          <a:xfrm>
            <a:off x="271463" y="1273175"/>
            <a:ext cx="3189287" cy="2876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TextBox 11"/>
          <p:cNvSpPr txBox="1">
            <a:spLocks noChangeArrowheads="1"/>
          </p:cNvSpPr>
          <p:nvPr/>
        </p:nvSpPr>
        <p:spPr bwMode="auto">
          <a:xfrm>
            <a:off x="176213" y="4335463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6. 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Изолинии максимальных главных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напряжений</a:t>
            </a:r>
            <a:endParaRPr lang="en-US" altLang="ru-RU" sz="100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205" name="TextBox 11"/>
          <p:cNvSpPr txBox="1">
            <a:spLocks noChangeArrowheads="1"/>
          </p:cNvSpPr>
          <p:nvPr/>
        </p:nvSpPr>
        <p:spPr bwMode="auto">
          <a:xfrm>
            <a:off x="7402513" y="6227763"/>
            <a:ext cx="3895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7. </a:t>
            </a:r>
            <a:r>
              <a:rPr lang="ru-RU" altLang="ru-RU" sz="10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Изолинии амплитуд максимальных главных напряжения выше </a:t>
            </a:r>
            <a:r>
              <a:rPr lang="en-US" altLang="ru-RU" sz="1000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RFS</a:t>
            </a:r>
            <a:endParaRPr lang="ru-RU" altLang="ru-RU" sz="1200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206" name="TextBox 9"/>
          <p:cNvSpPr txBox="1">
            <a:spLocks noChangeArrowheads="1"/>
          </p:cNvSpPr>
          <p:nvPr/>
        </p:nvSpPr>
        <p:spPr bwMode="auto">
          <a:xfrm>
            <a:off x="427038" y="4921250"/>
            <a:ext cx="709771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RFS (Required Fatigue Strength) </a:t>
            </a:r>
            <a:r>
              <a:rPr lang="en-US" altLang="ru-RU" sz="1200" dirty="0">
                <a:latin typeface="Tahoma" pitchFamily="34" charset="0"/>
                <a:cs typeface="Tahoma" pitchFamily="34" charset="0"/>
              </a:rPr>
              <a:t>–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это параметр, объединяющий закладываемую долговечность колёсного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диска, особенности случайного </a:t>
            </a:r>
            <a:r>
              <a:rPr lang="ru-RU" altLang="ru-RU" sz="1200" dirty="0" err="1" smtClean="0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 усталостные свойства материала, из которого диск планируется изготавливать (см. рис. 9).  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endParaRPr lang="ru-RU" altLang="ru-RU" sz="1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С помощью этого параметра можно разделить диск на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условно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безопасные области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и те, которые требуют дополнительных проверок (см. рис. 7).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8"/>
          <p:cNvSpPr txBox="1">
            <a:spLocks noChangeArrowheads="1"/>
          </p:cNvSpPr>
          <p:nvPr/>
        </p:nvSpPr>
        <p:spPr bwMode="auto">
          <a:xfrm>
            <a:off x="438150" y="3803650"/>
            <a:ext cx="3556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2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Straight Driving</a:t>
            </a:r>
            <a:r>
              <a:rPr lang="ru-RU" altLang="ru-RU" sz="12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 (-)</a:t>
            </a:r>
          </a:p>
        </p:txBody>
      </p:sp>
      <p:sp>
        <p:nvSpPr>
          <p:cNvPr id="9220" name="TextBox 8"/>
          <p:cNvSpPr txBox="1">
            <a:spLocks noChangeArrowheads="1"/>
          </p:cNvSpPr>
          <p:nvPr/>
        </p:nvSpPr>
        <p:spPr bwMode="auto">
          <a:xfrm>
            <a:off x="492125" y="6335713"/>
            <a:ext cx="35020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ru-RU" sz="1200">
                <a:latin typeface="Symbol" pitchFamily="18" charset="2"/>
                <a:cs typeface="Tahoma" pitchFamily="34" charset="0"/>
              </a:rPr>
              <a:t>s</a:t>
            </a:r>
            <a:r>
              <a:rPr lang="en-US" altLang="ru-RU" sz="800">
                <a:latin typeface="Tahoma" pitchFamily="34" charset="0"/>
                <a:cs typeface="Tahoma" pitchFamily="34" charset="0"/>
              </a:rPr>
              <a:t>a</a:t>
            </a:r>
            <a:r>
              <a:rPr lang="en-US" altLang="ru-RU" sz="1200">
                <a:latin typeface="Tahoma" pitchFamily="34" charset="0"/>
                <a:cs typeface="Tahoma" pitchFamily="34" charset="0"/>
              </a:rPr>
              <a:t> </a:t>
            </a:r>
            <a:r>
              <a:rPr lang="en-US" altLang="ru-RU" sz="1000">
                <a:latin typeface="Tahoma" pitchFamily="34" charset="0"/>
                <a:cs typeface="Tahoma" pitchFamily="34" charset="0"/>
              </a:rPr>
              <a:t>= 53</a:t>
            </a:r>
            <a:r>
              <a:rPr lang="ru-RU" altLang="ru-RU" sz="1000">
                <a:latin typeface="Tahoma" pitchFamily="34" charset="0"/>
                <a:cs typeface="Tahoma" pitchFamily="34" charset="0"/>
              </a:rPr>
              <a:t>МПа, </a:t>
            </a:r>
            <a:r>
              <a:rPr lang="en-US" altLang="ru-RU" sz="1200">
                <a:latin typeface="Symbol" pitchFamily="18" charset="2"/>
                <a:cs typeface="Tahoma" pitchFamily="34" charset="0"/>
              </a:rPr>
              <a:t>m = </a:t>
            </a:r>
            <a:r>
              <a:rPr lang="en-US" altLang="ru-RU" sz="1000">
                <a:latin typeface="Tahoma" pitchFamily="34" charset="0"/>
                <a:cs typeface="Tahoma" pitchFamily="34" charset="0"/>
              </a:rPr>
              <a:t>-0.15</a:t>
            </a:r>
            <a:endParaRPr lang="ru-RU" altLang="ru-RU" sz="10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21" name="TextBox 8"/>
          <p:cNvSpPr txBox="1">
            <a:spLocks noChangeArrowheads="1"/>
          </p:cNvSpPr>
          <p:nvPr/>
        </p:nvSpPr>
        <p:spPr bwMode="auto">
          <a:xfrm>
            <a:off x="4373563" y="6327775"/>
            <a:ext cx="34655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ru-RU" sz="1200">
                <a:latin typeface="Symbol" pitchFamily="18" charset="2"/>
                <a:cs typeface="Tahoma" pitchFamily="34" charset="0"/>
              </a:rPr>
              <a:t>s</a:t>
            </a:r>
            <a:r>
              <a:rPr lang="en-US" altLang="ru-RU" sz="800">
                <a:latin typeface="Tahoma" pitchFamily="34" charset="0"/>
                <a:cs typeface="Tahoma" pitchFamily="34" charset="0"/>
              </a:rPr>
              <a:t>a</a:t>
            </a:r>
            <a:r>
              <a:rPr lang="en-US" altLang="ru-RU" sz="1200">
                <a:latin typeface="Tahoma" pitchFamily="34" charset="0"/>
                <a:cs typeface="Tahoma" pitchFamily="34" charset="0"/>
              </a:rPr>
              <a:t> </a:t>
            </a:r>
            <a:r>
              <a:rPr lang="en-US" altLang="ru-RU" sz="1000">
                <a:latin typeface="Tahoma" pitchFamily="34" charset="0"/>
                <a:cs typeface="Tahoma" pitchFamily="34" charset="0"/>
              </a:rPr>
              <a:t>= 74</a:t>
            </a:r>
            <a:r>
              <a:rPr lang="ru-RU" altLang="ru-RU" sz="1000">
                <a:latin typeface="Tahoma" pitchFamily="34" charset="0"/>
                <a:cs typeface="Tahoma" pitchFamily="34" charset="0"/>
              </a:rPr>
              <a:t>МПа, </a:t>
            </a:r>
            <a:r>
              <a:rPr lang="en-US" altLang="ru-RU" sz="1200">
                <a:latin typeface="Symbol" pitchFamily="18" charset="2"/>
                <a:cs typeface="Tahoma" pitchFamily="34" charset="0"/>
              </a:rPr>
              <a:t>m = </a:t>
            </a:r>
            <a:r>
              <a:rPr lang="en-US" altLang="ru-RU" sz="1000">
                <a:latin typeface="Tahoma" pitchFamily="34" charset="0"/>
                <a:cs typeface="Tahoma" pitchFamily="34" charset="0"/>
              </a:rPr>
              <a:t>0.26</a:t>
            </a:r>
            <a:endParaRPr lang="ru-RU" altLang="ru-RU" sz="10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22" name="TextBox 8"/>
          <p:cNvSpPr txBox="1">
            <a:spLocks noChangeArrowheads="1"/>
          </p:cNvSpPr>
          <p:nvPr/>
        </p:nvSpPr>
        <p:spPr bwMode="auto">
          <a:xfrm>
            <a:off x="8186738" y="6335713"/>
            <a:ext cx="34766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ru-RU" sz="1200">
                <a:latin typeface="Symbol" pitchFamily="18" charset="2"/>
                <a:cs typeface="Tahoma" pitchFamily="34" charset="0"/>
              </a:rPr>
              <a:t>s</a:t>
            </a:r>
            <a:r>
              <a:rPr lang="en-US" altLang="ru-RU" sz="800">
                <a:latin typeface="Tahoma" pitchFamily="34" charset="0"/>
                <a:cs typeface="Tahoma" pitchFamily="34" charset="0"/>
              </a:rPr>
              <a:t>a</a:t>
            </a:r>
            <a:r>
              <a:rPr lang="en-US" altLang="ru-RU" sz="1200">
                <a:latin typeface="Tahoma" pitchFamily="34" charset="0"/>
                <a:cs typeface="Tahoma" pitchFamily="34" charset="0"/>
              </a:rPr>
              <a:t> </a:t>
            </a:r>
            <a:r>
              <a:rPr lang="en-US" altLang="ru-RU" sz="1000">
                <a:latin typeface="Tahoma" pitchFamily="34" charset="0"/>
                <a:cs typeface="Tahoma" pitchFamily="34" charset="0"/>
              </a:rPr>
              <a:t>= 23</a:t>
            </a:r>
            <a:r>
              <a:rPr lang="ru-RU" altLang="ru-RU" sz="1000">
                <a:latin typeface="Tahoma" pitchFamily="34" charset="0"/>
                <a:cs typeface="Tahoma" pitchFamily="34" charset="0"/>
              </a:rPr>
              <a:t>МПа, </a:t>
            </a:r>
            <a:r>
              <a:rPr lang="en-US" altLang="ru-RU" sz="1200">
                <a:latin typeface="Symbol" pitchFamily="18" charset="2"/>
                <a:cs typeface="Tahoma" pitchFamily="34" charset="0"/>
              </a:rPr>
              <a:t>m = </a:t>
            </a:r>
            <a:r>
              <a:rPr lang="en-US" altLang="ru-RU" sz="1000">
                <a:latin typeface="Tahoma" pitchFamily="34" charset="0"/>
                <a:cs typeface="Tahoma" pitchFamily="34" charset="0"/>
              </a:rPr>
              <a:t>0.0</a:t>
            </a:r>
            <a:endParaRPr lang="ru-RU" altLang="ru-RU" sz="10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23" name="TextBox 9"/>
          <p:cNvSpPr txBox="1">
            <a:spLocks noChangeArrowheads="1"/>
          </p:cNvSpPr>
          <p:nvPr/>
        </p:nvSpPr>
        <p:spPr bwMode="auto">
          <a:xfrm>
            <a:off x="3657600" y="1227138"/>
            <a:ext cx="8262938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Выбранный для анализа </a:t>
            </a:r>
            <a:r>
              <a:rPr lang="en-US" altLang="ru-RU" sz="12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Node 21829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расположен на кромке спицы. Это одно из наиболее вероятных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мест зарождения усталостной трещины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с простым проверочным расчётом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в силу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одноосности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напряженно-деформированного состояния (т.е. в этом месте имеется только одно ненулевое главное напряжение, которое всегда направлено вдоль кромки спицы).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На рисунках ниже изображены графики изменения максимальных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напряжений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в этом узле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при вращении колеса для трёх случаев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, а также результаты статистической обработки, характеризующие процесс усталостного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(максимальная амплитуда и коэффициент асимметрии). 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4373563" y="3803650"/>
            <a:ext cx="34655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2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Cornering</a:t>
            </a:r>
            <a:endParaRPr lang="ru-RU" altLang="ru-RU" sz="1200" b="1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225" name="TextBox 8"/>
          <p:cNvSpPr txBox="1">
            <a:spLocks noChangeArrowheads="1"/>
          </p:cNvSpPr>
          <p:nvPr/>
        </p:nvSpPr>
        <p:spPr bwMode="auto">
          <a:xfrm>
            <a:off x="8186738" y="3803650"/>
            <a:ext cx="34766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2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Static</a:t>
            </a:r>
            <a:endParaRPr lang="ru-RU" altLang="ru-RU" sz="1200" b="1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226" name="Рисунок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1262063"/>
            <a:ext cx="21145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ятиугольник 1"/>
          <p:cNvSpPr/>
          <p:nvPr/>
        </p:nvSpPr>
        <p:spPr>
          <a:xfrm rot="10800000">
            <a:off x="2160588" y="2763513"/>
            <a:ext cx="1035050" cy="209550"/>
          </a:xfrm>
          <a:prstGeom prst="homePlate">
            <a:avLst/>
          </a:prstGeom>
          <a:solidFill>
            <a:schemeClr val="bg1"/>
          </a:solidFill>
          <a:ln>
            <a:solidFill>
              <a:srgbClr val="273F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8" name="TextBox 9"/>
          <p:cNvSpPr txBox="1">
            <a:spLocks noChangeArrowheads="1"/>
          </p:cNvSpPr>
          <p:nvPr/>
        </p:nvSpPr>
        <p:spPr bwMode="auto">
          <a:xfrm>
            <a:off x="2290763" y="2712713"/>
            <a:ext cx="9048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ru-RU" sz="900" b="1" dirty="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Node 21829</a:t>
            </a:r>
            <a:endParaRPr lang="ru-RU" altLang="ru-RU" sz="900" b="1" dirty="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66763" y="3282950"/>
            <a:ext cx="2203450" cy="109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517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7"/>
          <p:cNvSpPr>
            <a:spLocks noChangeArrowheads="1"/>
          </p:cNvSpPr>
          <p:nvPr/>
        </p:nvSpPr>
        <p:spPr bwMode="auto">
          <a:xfrm>
            <a:off x="4759325" y="1116013"/>
            <a:ext cx="7432675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Амплитудный спектр строится на основе эмпирических коэффициентов, полученных институтом Фраунгофера по результатам статистической обработки большого количества данных натурных испытаний, и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максимальных значений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амплитуд напряжений, вычисленных с помощью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конечно-элементной модели </a:t>
            </a:r>
            <a:r>
              <a:rPr lang="en-US" altLang="ru-RU" sz="1200" dirty="0" smtClean="0">
                <a:latin typeface="Tahoma" pitchFamily="34" charset="0"/>
                <a:cs typeface="Tahoma" pitchFamily="34" charset="0"/>
              </a:rPr>
              <a:t>(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при наличии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асимметрии в процессе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амплитуды необходимо дополнительно уточнить).</a:t>
            </a:r>
          </a:p>
        </p:txBody>
      </p:sp>
      <p:sp>
        <p:nvSpPr>
          <p:cNvPr id="10244" name="Rectangle 9"/>
          <p:cNvSpPr>
            <a:spLocks noChangeArrowheads="1"/>
          </p:cNvSpPr>
          <p:nvPr/>
        </p:nvSpPr>
        <p:spPr bwMode="auto">
          <a:xfrm>
            <a:off x="425450" y="5911850"/>
            <a:ext cx="116586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Построенный спектр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для заявленной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долговечности (см. рис. 8) </a:t>
            </a:r>
            <a:r>
              <a:rPr lang="ru-RU" altLang="ru-RU" sz="1200" dirty="0" smtClean="0">
                <a:latin typeface="Tahoma" pitchFamily="34" charset="0"/>
                <a:cs typeface="Tahoma" pitchFamily="34" charset="0"/>
              </a:rPr>
              <a:t>генерирует 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такое же накопленное усталостное повреждение </a:t>
            </a:r>
            <a:br>
              <a:rPr lang="ru-RU" altLang="ru-RU" sz="1200" dirty="0">
                <a:latin typeface="Tahoma" pitchFamily="34" charset="0"/>
                <a:cs typeface="Tahoma" pitchFamily="34" charset="0"/>
              </a:rPr>
            </a:br>
            <a:r>
              <a:rPr lang="ru-RU" altLang="ru-RU" sz="1200" dirty="0">
                <a:latin typeface="Tahoma" pitchFamily="34" charset="0"/>
                <a:cs typeface="Tahoma" pitchFamily="34" charset="0"/>
              </a:rPr>
              <a:t>в колёсном диске, что и реальный случайный процесс </a:t>
            </a:r>
            <a:r>
              <a:rPr lang="ru-RU" altLang="ru-RU" sz="1200" dirty="0" err="1">
                <a:latin typeface="Tahoma" pitchFamily="34" charset="0"/>
                <a:cs typeface="Tahoma" pitchFamily="34" charset="0"/>
              </a:rPr>
              <a:t>нагружения</a:t>
            </a:r>
            <a:r>
              <a:rPr lang="ru-RU" altLang="ru-RU" sz="1200" dirty="0">
                <a:latin typeface="Tahoma" pitchFamily="34" charset="0"/>
                <a:cs typeface="Tahoma" pitchFamily="34" charset="0"/>
              </a:rPr>
              <a:t> в течении такого же срока эксплуатации автомобиля.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000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245" name="Rectangle 23"/>
          <p:cNvSpPr>
            <a:spLocks noChangeArrowheads="1"/>
          </p:cNvSpPr>
          <p:nvPr/>
        </p:nvSpPr>
        <p:spPr bwMode="auto">
          <a:xfrm>
            <a:off x="7996238" y="749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0246" name="TextBox 8"/>
          <p:cNvSpPr txBox="1">
            <a:spLocks noChangeArrowheads="1"/>
          </p:cNvSpPr>
          <p:nvPr/>
        </p:nvSpPr>
        <p:spPr bwMode="auto">
          <a:xfrm>
            <a:off x="5470525" y="5643563"/>
            <a:ext cx="58102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b="1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Рис. 8. </a:t>
            </a:r>
            <a:r>
              <a:rPr lang="ru-RU" altLang="ru-RU" sz="1000">
                <a:solidFill>
                  <a:srgbClr val="273F51"/>
                </a:solidFill>
                <a:latin typeface="Tahoma" pitchFamily="34" charset="0"/>
                <a:cs typeface="Tahoma" pitchFamily="34" charset="0"/>
              </a:rPr>
              <a:t>Амплитудный спектр напряжений </a:t>
            </a:r>
            <a:endParaRPr lang="ru-RU" altLang="ru-RU" sz="1200">
              <a:solidFill>
                <a:srgbClr val="273F5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42164</TotalTime>
  <Words>953</Words>
  <Application>Microsoft Office PowerPoint</Application>
  <PresentationFormat>Широкоэкранный</PresentationFormat>
  <Paragraphs>117</Paragraphs>
  <Slides>12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Tahoma</vt:lpstr>
      <vt:lpstr>Тема Office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anton</cp:lastModifiedBy>
  <cp:revision>395</cp:revision>
  <dcterms:created xsi:type="dcterms:W3CDTF">2023-06-19T15:28:21Z</dcterms:created>
  <dcterms:modified xsi:type="dcterms:W3CDTF">2025-12-02T09:48:36Z</dcterms:modified>
</cp:coreProperties>
</file>